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407" r:id="rId15"/>
    <p:sldId id="426" r:id="rId16"/>
    <p:sldId id="423" r:id="rId17"/>
    <p:sldId id="424" r:id="rId18"/>
    <p:sldId id="409" r:id="rId19"/>
    <p:sldId id="410" r:id="rId20"/>
    <p:sldId id="425" r:id="rId21"/>
    <p:sldId id="412" r:id="rId22"/>
    <p:sldId id="375" r:id="rId23"/>
    <p:sldId id="324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325" r:id="rId34"/>
    <p:sldId id="332" r:id="rId35"/>
    <p:sldId id="341" r:id="rId36"/>
    <p:sldId id="344" r:id="rId37"/>
    <p:sldId id="340" r:id="rId38"/>
    <p:sldId id="345" r:id="rId39"/>
    <p:sldId id="346" r:id="rId40"/>
    <p:sldId id="342" r:id="rId41"/>
    <p:sldId id="347" r:id="rId42"/>
    <p:sldId id="544" r:id="rId43"/>
    <p:sldId id="545" r:id="rId44"/>
    <p:sldId id="427" r:id="rId45"/>
    <p:sldId id="363" r:id="rId46"/>
    <p:sldId id="361" r:id="rId47"/>
    <p:sldId id="359" r:id="rId48"/>
    <p:sldId id="360" r:id="rId49"/>
    <p:sldId id="318" r:id="rId50"/>
    <p:sldId id="428" r:id="rId51"/>
    <p:sldId id="368" r:id="rId52"/>
    <p:sldId id="371" r:id="rId53"/>
    <p:sldId id="367" r:id="rId54"/>
    <p:sldId id="372" r:id="rId55"/>
    <p:sldId id="429" r:id="rId56"/>
    <p:sldId id="373" r:id="rId57"/>
    <p:sldId id="374" r:id="rId58"/>
    <p:sldId id="366" r:id="rId59"/>
    <p:sldId id="414" r:id="rId60"/>
    <p:sldId id="267" r:id="rId61"/>
    <p:sldId id="430" r:id="rId62"/>
    <p:sldId id="542" r:id="rId63"/>
    <p:sldId id="54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324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325"/>
            <p14:sldId id="332"/>
          </p14:sldIdLst>
        </p14:section>
        <p14:section name="IV.2. Local embeddings: DeepWalk and Node2Vec" id="{9FD8A72C-67E8-4E64-B991-57E0B93BD2CB}">
          <p14:sldIdLst>
            <p14:sldId id="341"/>
            <p14:sldId id="344"/>
            <p14:sldId id="340"/>
            <p14:sldId id="345"/>
            <p14:sldId id="346"/>
            <p14:sldId id="342"/>
            <p14:sldId id="347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paperswithcode.com/paper/deepwalk-online-learning-of-soc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paperswithcode.com/paper/node2vec-scalable-feature-learning-for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/>
            </a:br>
            <a:r>
              <a:rPr lang="en-US"/>
              <a:t>W10-S3 </a:t>
            </a:r>
            <a:r>
              <a:rPr lang="en-US" dirty="0"/>
              <a:t>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059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04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537BA-B0F2-479A-912A-07BDE8A778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308" r="67244" b="12000"/>
          <a:stretch/>
        </p:blipFill>
        <p:spPr>
          <a:xfrm>
            <a:off x="6062978" y="742462"/>
            <a:ext cx="6129022" cy="579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521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E7DDE0-7B20-4BF0-A9F6-CD1C43568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519613" cy="4872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Define a training function for our GCN + Logistic Regression model.</a:t>
            </a:r>
          </a:p>
          <a:p>
            <a:r>
              <a:rPr lang="en-US" b="1" dirty="0"/>
              <a:t>Loss: </a:t>
            </a:r>
            <a:r>
              <a:rPr lang="en-US" dirty="0"/>
              <a:t>Binary Cross Entropy</a:t>
            </a:r>
          </a:p>
          <a:p>
            <a:r>
              <a:rPr lang="en-US" b="1" dirty="0"/>
              <a:t>Optimizer: </a:t>
            </a:r>
            <a:r>
              <a:rPr lang="en-US" dirty="0"/>
              <a:t>SGD, with learning rate 0.01 and momentum 1.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Let us now use our own features X2 for the training!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32E60-D09A-414C-9C28-EA6459F666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333" r="69039" b="7077"/>
          <a:stretch/>
        </p:blipFill>
        <p:spPr>
          <a:xfrm>
            <a:off x="6291385" y="326903"/>
            <a:ext cx="5841497" cy="6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3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properly, very fast.</a:t>
            </a:r>
          </a:p>
          <a:p>
            <a:r>
              <a:rPr lang="en-US" dirty="0"/>
              <a:t>The model no longer attempts to learn from the adjacency matrix and degree matrix only.</a:t>
            </a:r>
          </a:p>
          <a:p>
            <a:r>
              <a:rPr lang="en-US" dirty="0"/>
              <a:t>The hop-distances carry an extra and very useful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EEF302-D61A-4F0C-835C-476CFA124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333" r="69039" b="7077"/>
          <a:stretch/>
        </p:blipFill>
        <p:spPr>
          <a:xfrm>
            <a:off x="6291385" y="326903"/>
            <a:ext cx="5841497" cy="63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56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properly, very fast.</a:t>
            </a:r>
          </a:p>
          <a:p>
            <a:r>
              <a:rPr lang="en-US" dirty="0"/>
              <a:t>The model no longer attempts to learn from the adjacency matrix and degree matrix only.</a:t>
            </a:r>
          </a:p>
          <a:p>
            <a:r>
              <a:rPr lang="en-US" dirty="0"/>
              <a:t>The hop-distances carry an extra and very useful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9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9185" b="22369"/>
          <a:stretch/>
        </p:blipFill>
        <p:spPr>
          <a:xfrm>
            <a:off x="251924" y="154135"/>
            <a:ext cx="10702215" cy="664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1888365" y="1477859"/>
            <a:ext cx="10155846" cy="1323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880" y="3258766"/>
            <a:ext cx="6316064" cy="23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</p:spTree>
    <p:extLst>
      <p:ext uri="{BB962C8B-B14F-4D97-AF65-F5344CB8AC3E}">
        <p14:creationId xmlns:p14="http://schemas.microsoft.com/office/powerpoint/2010/main" val="207692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</a:t>
            </a:r>
          </a:p>
          <a:p>
            <a:r>
              <a:rPr lang="en-US" b="1" dirty="0"/>
              <a:t>Additional node features: </a:t>
            </a:r>
            <a:r>
              <a:rPr lang="en-US" dirty="0"/>
              <a:t>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b="1" dirty="0"/>
              <a:t>Some edge features: </a:t>
            </a:r>
            <a:r>
              <a:rPr lang="en-US" dirty="0"/>
              <a:t>for instance, add a random “Friendship” value to the edges, that quantifies friendship between two nodes. </a:t>
            </a:r>
          </a:p>
          <a:p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91643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230568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0897" b="31488"/>
          <a:stretch/>
        </p:blipFill>
        <p:spPr>
          <a:xfrm>
            <a:off x="4907414" y="1387077"/>
            <a:ext cx="6557755" cy="385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69458-BCB1-4056-9823-13FD48715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0897" b="31488"/>
          <a:stretch/>
        </p:blipFill>
        <p:spPr>
          <a:xfrm>
            <a:off x="4907414" y="1387077"/>
            <a:ext cx="6557755" cy="38530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94219" y="5336236"/>
            <a:ext cx="7284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change the graph structure so to speak.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1C76BB-5283-48DD-B7C9-93543431989F}"/>
              </a:ext>
            </a:extLst>
          </p:cNvPr>
          <p:cNvSpPr/>
          <p:nvPr/>
        </p:nvSpPr>
        <p:spPr>
          <a:xfrm>
            <a:off x="5787968" y="54268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change the graph structure so to speak.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1C76BB-5283-48DD-B7C9-93543431989F}"/>
              </a:ext>
            </a:extLst>
          </p:cNvPr>
          <p:cNvSpPr/>
          <p:nvPr/>
        </p:nvSpPr>
        <p:spPr>
          <a:xfrm>
            <a:off x="5787968" y="54268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In the previous lecture on classification, we have seen the importance of nodes features for proper classification.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lang="en-US" dirty="0"/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  <a:p>
            <a:r>
              <a:rPr lang="en-US" dirty="0"/>
              <a:t>Attention in NLP: identify words that are most relevant for a given word.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  <a:p>
            <a:r>
              <a:rPr lang="en-US" dirty="0"/>
              <a:t>Attention in NLP: identify words that are most relevant for a given word.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3256E-05CD-4BCF-ABDE-A51F28BDE1D7}"/>
              </a:ext>
            </a:extLst>
          </p:cNvPr>
          <p:cNvSpPr txBox="1"/>
          <p:nvPr/>
        </p:nvSpPr>
        <p:spPr>
          <a:xfrm>
            <a:off x="5978770" y="1724370"/>
            <a:ext cx="594750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Question: can we steal the a</a:t>
            </a:r>
            <a:r>
              <a:rPr lang="en-US" sz="2800" b="1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78520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669206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89777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5" y="157616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4" y="4285151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  <a:p>
                <a:r>
                  <a:rPr lang="en-US" b="1" dirty="0"/>
                  <a:t>Paper with code: </a:t>
                </a:r>
                <a:r>
                  <a:rPr lang="fr-FR" dirty="0">
                    <a:hlinkClick r:id="rId2"/>
                  </a:rPr>
                  <a:t>https://paperswithcode.com/paper/deepwalk-online-learning-of-social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3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5" y="157616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02E67-F820-4134-8684-125C98B4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4" y="4285151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332644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on week 12!).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5EFB7-3D32-4B07-AD7A-EF22AC3B1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Introduced in </a:t>
            </a:r>
            <a:r>
              <a:rPr lang="en-US" b="1" i="1" dirty="0"/>
              <a:t>[Node2Vec].</a:t>
            </a:r>
          </a:p>
          <a:p>
            <a:pPr marL="0" indent="0">
              <a:buNone/>
            </a:pPr>
            <a:r>
              <a:rPr lang="en-US" dirty="0"/>
              <a:t>Grover, A., &amp; </a:t>
            </a:r>
            <a:r>
              <a:rPr lang="en-US" dirty="0" err="1"/>
              <a:t>Leskovec</a:t>
            </a:r>
            <a:r>
              <a:rPr lang="en-US" dirty="0"/>
              <a:t>, J. (2016, August). node2vec: Scalable feature learning for networks.</a:t>
            </a:r>
          </a:p>
          <a:p>
            <a:endParaRPr lang="en-US" b="1" i="1" dirty="0"/>
          </a:p>
          <a:p>
            <a:endParaRPr lang="en-US" b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https://paperswithcode.com/paper/node2vec-scalable-feature-learning-for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D56E3EB1-7367-4C22-946C-496FE1E4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8" t="34599" r="18801" b="53608"/>
          <a:stretch/>
        </p:blipFill>
        <p:spPr bwMode="auto">
          <a:xfrm>
            <a:off x="8393723" y="2305539"/>
            <a:ext cx="1148862" cy="4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1975" r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1975" r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1865" r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2699</TotalTime>
  <Words>4432</Words>
  <Application>Microsoft Office PowerPoint</Application>
  <PresentationFormat>Widescreen</PresentationFormat>
  <Paragraphs>443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50.039 Theory and Practice of Deep Learning W10-S3 Graph Convolutional Networks</vt:lpstr>
      <vt:lpstr>About this week (Week 10)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PowerPoint Presentation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Local embeddings: Node2Vec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2022-09-15T09:23:30Z</dcterms:modified>
</cp:coreProperties>
</file>